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6858000" cy="9906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63" d="100"/>
          <a:sy n="63" d="100"/>
        </p:scale>
        <p:origin x="2952"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8B2C06B-7A9D-424A-BAD0-2C127219CF5F}"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A3C7673-B532-45CC-9752-CEC8F03AC7D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90181CA-A3E4-4139-9A77-48645459B093}"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4A4098-39B3-40F0-B45A-3448B45F440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1161E37-B74F-4279-99E9-ECEE9BB86130}"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81140C-41DF-4BB9-B063-4CBD0BA5B51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E658A82-93E5-48DA-9D70-3D9FAAB95491}"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0885AE-11E4-40A3-A581-AB4DEC3AD70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3530BE8E-5B79-48BF-B926-090624DD7532}"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049923B-2429-4530-BA1E-6A6611A7B72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DF38050B-A4F1-44E7-8384-2B9D531593E2}"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3FB64CB-BD13-496A-80CF-BAC1FCAF562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941CECBF-6F13-43CB-ADA7-C44EB8112189}" type="datetimeFigureOut">
              <a:rPr lang="en-GB"/>
              <a:pPr>
                <a:defRPr/>
              </a:pPr>
              <a:t>27/10/2020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CFB8231-BB98-45F5-8F4F-5F08CC7A210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0615FA5-A73D-4177-A633-E9474DDB5D8E}" type="datetimeFigureOut">
              <a:rPr lang="en-GB"/>
              <a:pPr>
                <a:defRPr/>
              </a:pPr>
              <a:t>27/10/2020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F0E34DF-DF86-44E8-8CA8-EA4D9C3C274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1AE28C-2C83-44EE-969A-6B804D2C7997}" type="datetimeFigureOut">
              <a:rPr lang="en-GB"/>
              <a:pPr>
                <a:defRPr/>
              </a:pPr>
              <a:t>27/10/2020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373F4AC-D979-4E9A-AD11-AA8839C73E1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757AD57-7B2A-449B-B288-586992462FC0}"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71439E-97DD-4930-9B0C-BAAE52A5A8A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GB"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40CA04C3-F6E3-4C6D-8298-944BE5956713}"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8C92A8A-C511-4055-8D5B-825622FDCB2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4">
                <a:lumMod val="40000"/>
                <a:lumOff val="6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fontAlgn="auto">
              <a:spcBef>
                <a:spcPts val="0"/>
              </a:spcBef>
              <a:spcAft>
                <a:spcPts val="0"/>
              </a:spcAft>
              <a:defRPr sz="675" smtClean="0">
                <a:solidFill>
                  <a:schemeClr val="tx1">
                    <a:tint val="75000"/>
                  </a:schemeClr>
                </a:solidFill>
                <a:latin typeface="+mn-lt"/>
                <a:cs typeface="+mn-cs"/>
              </a:defRPr>
            </a:lvl1pPr>
          </a:lstStyle>
          <a:p>
            <a:pPr>
              <a:defRPr/>
            </a:pPr>
            <a:fld id="{C830026E-69AC-4155-B1F3-0E32DE70C23C}" type="datetimeFigureOut">
              <a:rPr lang="en-GB"/>
              <a:pPr>
                <a:defRPr/>
              </a:pPr>
              <a:t>27/10/2020</a:t>
            </a:fld>
            <a:endParaRPr lang="en-GB"/>
          </a:p>
        </p:txBody>
      </p:sp>
      <p:sp>
        <p:nvSpPr>
          <p:cNvPr id="5" name="Footer Placeholder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fontAlgn="auto">
              <a:spcBef>
                <a:spcPts val="0"/>
              </a:spcBef>
              <a:spcAft>
                <a:spcPts val="0"/>
              </a:spcAft>
              <a:defRPr sz="675">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fontAlgn="auto">
              <a:spcBef>
                <a:spcPts val="0"/>
              </a:spcBef>
              <a:spcAft>
                <a:spcPts val="0"/>
              </a:spcAft>
              <a:defRPr sz="675" smtClean="0">
                <a:solidFill>
                  <a:schemeClr val="tx1">
                    <a:tint val="75000"/>
                  </a:schemeClr>
                </a:solidFill>
                <a:latin typeface="+mn-lt"/>
                <a:cs typeface="+mn-cs"/>
              </a:defRPr>
            </a:lvl1pPr>
          </a:lstStyle>
          <a:p>
            <a:pPr>
              <a:defRPr/>
            </a:pPr>
            <a:fld id="{3C9BEEA4-DAC9-42F4-8E9E-2C5653BA386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0" r:id="rId1"/>
    <p:sldLayoutId id="2147483699" r:id="rId2"/>
    <p:sldLayoutId id="2147483698" r:id="rId3"/>
    <p:sldLayoutId id="2147483697" r:id="rId4"/>
    <p:sldLayoutId id="2147483696" r:id="rId5"/>
    <p:sldLayoutId id="2147483695" r:id="rId6"/>
    <p:sldLayoutId id="2147483694" r:id="rId7"/>
    <p:sldLayoutId id="2147483693" r:id="rId8"/>
    <p:sldLayoutId id="2147483692" r:id="rId9"/>
    <p:sldLayoutId id="2147483691" r:id="rId10"/>
    <p:sldLayoutId id="214748369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itchFamily="34" charset="0"/>
        </a:defRPr>
      </a:lvl2pPr>
      <a:lvl3pPr algn="l" defTabSz="514350" rtl="0" fontAlgn="base">
        <a:lnSpc>
          <a:spcPct val="90000"/>
        </a:lnSpc>
        <a:spcBef>
          <a:spcPct val="0"/>
        </a:spcBef>
        <a:spcAft>
          <a:spcPct val="0"/>
        </a:spcAft>
        <a:defRPr sz="2400">
          <a:solidFill>
            <a:schemeClr val="tx1"/>
          </a:solidFill>
          <a:latin typeface="Calibri Light" pitchFamily="34" charset="0"/>
        </a:defRPr>
      </a:lvl3pPr>
      <a:lvl4pPr algn="l" defTabSz="514350" rtl="0" fontAlgn="base">
        <a:lnSpc>
          <a:spcPct val="90000"/>
        </a:lnSpc>
        <a:spcBef>
          <a:spcPct val="0"/>
        </a:spcBef>
        <a:spcAft>
          <a:spcPct val="0"/>
        </a:spcAft>
        <a:defRPr sz="2400">
          <a:solidFill>
            <a:schemeClr val="tx1"/>
          </a:solidFill>
          <a:latin typeface="Calibri Light" pitchFamily="34" charset="0"/>
        </a:defRPr>
      </a:lvl4pPr>
      <a:lvl5pPr algn="l" defTabSz="514350" rtl="0" fontAlgn="base">
        <a:lnSpc>
          <a:spcPct val="90000"/>
        </a:lnSpc>
        <a:spcBef>
          <a:spcPct val="0"/>
        </a:spcBef>
        <a:spcAft>
          <a:spcPct val="0"/>
        </a:spcAft>
        <a:defRPr sz="2400">
          <a:solidFill>
            <a:schemeClr val="tx1"/>
          </a:solidFill>
          <a:latin typeface="Calibri Light" pitchFamily="34" charset="0"/>
        </a:defRPr>
      </a:lvl5pPr>
      <a:lvl6pPr marL="457200" algn="l" defTabSz="514350" rtl="0" fontAlgn="base">
        <a:lnSpc>
          <a:spcPct val="90000"/>
        </a:lnSpc>
        <a:spcBef>
          <a:spcPct val="0"/>
        </a:spcBef>
        <a:spcAft>
          <a:spcPct val="0"/>
        </a:spcAft>
        <a:defRPr sz="2400">
          <a:solidFill>
            <a:schemeClr val="tx1"/>
          </a:solidFill>
          <a:latin typeface="Calibri Light" pitchFamily="34" charset="0"/>
        </a:defRPr>
      </a:lvl6pPr>
      <a:lvl7pPr marL="914400" algn="l" defTabSz="514350" rtl="0" fontAlgn="base">
        <a:lnSpc>
          <a:spcPct val="90000"/>
        </a:lnSpc>
        <a:spcBef>
          <a:spcPct val="0"/>
        </a:spcBef>
        <a:spcAft>
          <a:spcPct val="0"/>
        </a:spcAft>
        <a:defRPr sz="2400">
          <a:solidFill>
            <a:schemeClr val="tx1"/>
          </a:solidFill>
          <a:latin typeface="Calibri Light" pitchFamily="34" charset="0"/>
        </a:defRPr>
      </a:lvl7pPr>
      <a:lvl8pPr marL="1371600" algn="l" defTabSz="514350" rtl="0" fontAlgn="base">
        <a:lnSpc>
          <a:spcPct val="90000"/>
        </a:lnSpc>
        <a:spcBef>
          <a:spcPct val="0"/>
        </a:spcBef>
        <a:spcAft>
          <a:spcPct val="0"/>
        </a:spcAft>
        <a:defRPr sz="2400">
          <a:solidFill>
            <a:schemeClr val="tx1"/>
          </a:solidFill>
          <a:latin typeface="Calibri Light" pitchFamily="34" charset="0"/>
        </a:defRPr>
      </a:lvl8pPr>
      <a:lvl9pPr marL="1828800" algn="l" defTabSz="514350" rtl="0" fontAlgn="base">
        <a:lnSpc>
          <a:spcPct val="90000"/>
        </a:lnSpc>
        <a:spcBef>
          <a:spcPct val="0"/>
        </a:spcBef>
        <a:spcAft>
          <a:spcPct val="0"/>
        </a:spcAft>
        <a:defRPr sz="2400">
          <a:solidFill>
            <a:schemeClr val="tx1"/>
          </a:solidFill>
          <a:latin typeface="Calibri Light" pitchFamily="34" charset="0"/>
        </a:defRPr>
      </a:lvl9pPr>
    </p:titleStyle>
    <p:bodyStyle>
      <a:lvl1pPr marL="128588" indent="-128588" algn="l" defTabSz="514350" rtl="0" fontAlgn="base">
        <a:lnSpc>
          <a:spcPct val="90000"/>
        </a:lnSpc>
        <a:spcBef>
          <a:spcPts val="563"/>
        </a:spcBef>
        <a:spcAft>
          <a:spcPct val="0"/>
        </a:spcAft>
        <a:buFont typeface="Arial"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2E75B6"/>
            </a:gs>
            <a:gs pos="17000">
              <a:srgbClr val="9DC3E6"/>
            </a:gs>
            <a:gs pos="52000">
              <a:srgbClr val="FFE699"/>
            </a:gs>
            <a:gs pos="100000">
              <a:srgbClr val="FFF2CC"/>
            </a:gs>
          </a:gsLst>
          <a:lin ang="5400000" scaled="1"/>
        </a:gradFill>
        <a:effectLst/>
      </p:bgPr>
    </p:bg>
    <p:spTree>
      <p:nvGrpSpPr>
        <p:cNvPr id="1" name=""/>
        <p:cNvGrpSpPr/>
        <p:nvPr/>
      </p:nvGrpSpPr>
      <p:grpSpPr>
        <a:xfrm>
          <a:off x="0" y="0"/>
          <a:ext cx="0" cy="0"/>
          <a:chOff x="0" y="0"/>
          <a:chExt cx="0" cy="0"/>
        </a:xfrm>
      </p:grpSpPr>
      <p:sp>
        <p:nvSpPr>
          <p:cNvPr id="13313" name="Title 1"/>
          <p:cNvSpPr>
            <a:spLocks noGrp="1"/>
          </p:cNvSpPr>
          <p:nvPr>
            <p:ph type="ctrTitle"/>
          </p:nvPr>
        </p:nvSpPr>
        <p:spPr bwMode="auto">
          <a:xfrm>
            <a:off x="857250" y="503238"/>
            <a:ext cx="5143500" cy="679450"/>
          </a:xfrm>
        </p:spPr>
        <p:txBody>
          <a:bodyPr wrap="square" numCol="1" anchorCtr="0" compatLnSpc="1">
            <a:prstTxWarp prst="textNoShape">
              <a:avLst/>
            </a:prstTxWarp>
          </a:bodyPr>
          <a:lstStyle/>
          <a:p>
            <a:r>
              <a:rPr lang="en-US" sz="3000" b="1"/>
              <a:t>Medication</a:t>
            </a:r>
            <a:endParaRPr lang="en-GB" sz="3000"/>
          </a:p>
        </p:txBody>
      </p:sp>
      <p:sp>
        <p:nvSpPr>
          <p:cNvPr id="13314" name="Subtitle 2"/>
          <p:cNvSpPr>
            <a:spLocks noGrp="1"/>
          </p:cNvSpPr>
          <p:nvPr>
            <p:ph type="subTitle" idx="1"/>
          </p:nvPr>
        </p:nvSpPr>
        <p:spPr bwMode="auto">
          <a:xfrm>
            <a:off x="857250" y="1308100"/>
            <a:ext cx="5143500" cy="7378700"/>
          </a:xfrm>
        </p:spPr>
        <p:txBody>
          <a:bodyPr wrap="square" numCol="1" anchor="t" anchorCtr="0" compatLnSpc="1">
            <a:prstTxWarp prst="textNoShape">
              <a:avLst/>
            </a:prstTxWarp>
            <a:normAutofit/>
          </a:bodyPr>
          <a:lstStyle/>
          <a:p>
            <a:pPr>
              <a:lnSpc>
                <a:spcPct val="100000"/>
              </a:lnSpc>
              <a:spcBef>
                <a:spcPct val="0"/>
              </a:spcBef>
            </a:pPr>
            <a:r>
              <a:rPr lang="en-US" sz="1800" dirty="0">
                <a:solidFill>
                  <a:srgbClr val="222222"/>
                </a:solidFill>
                <a:cs typeface="Times New Roman" pitchFamily="18" charset="0"/>
              </a:rPr>
              <a:t>Sometimes children require medication to be administered to them within our setting.</a:t>
            </a:r>
          </a:p>
          <a:p>
            <a:pPr>
              <a:lnSpc>
                <a:spcPct val="100000"/>
              </a:lnSpc>
              <a:spcBef>
                <a:spcPct val="0"/>
              </a:spcBef>
            </a:pPr>
            <a:endParaRPr lang="en-GB" sz="1800" dirty="0">
              <a:ea typeface="Calibri" pitchFamily="34" charset="0"/>
              <a:cs typeface="Times New Roman" pitchFamily="18" charset="0"/>
            </a:endParaRPr>
          </a:p>
          <a:p>
            <a:pPr>
              <a:lnSpc>
                <a:spcPct val="100000"/>
              </a:lnSpc>
              <a:spcBef>
                <a:spcPct val="0"/>
              </a:spcBef>
            </a:pPr>
            <a:r>
              <a:rPr lang="en-US" sz="1800" dirty="0">
                <a:solidFill>
                  <a:srgbClr val="222222"/>
                </a:solidFill>
                <a:cs typeface="Times New Roman" pitchFamily="18" charset="0"/>
              </a:rPr>
              <a:t>Playgroup staff should never be the first people to administer a new medication, the first dose should be taken while the child with their family.</a:t>
            </a:r>
          </a:p>
          <a:p>
            <a:pPr>
              <a:lnSpc>
                <a:spcPct val="100000"/>
              </a:lnSpc>
              <a:spcBef>
                <a:spcPct val="0"/>
              </a:spcBef>
            </a:pPr>
            <a:endParaRPr lang="en-GB" sz="1800" dirty="0"/>
          </a:p>
          <a:p>
            <a:pPr>
              <a:lnSpc>
                <a:spcPct val="100000"/>
              </a:lnSpc>
              <a:spcBef>
                <a:spcPct val="0"/>
              </a:spcBef>
            </a:pPr>
            <a:r>
              <a:rPr lang="en-US" sz="1800" dirty="0">
                <a:solidFill>
                  <a:srgbClr val="222222"/>
                </a:solidFill>
                <a:cs typeface="Times New Roman" pitchFamily="18" charset="0"/>
              </a:rPr>
              <a:t>Medication held by the Playgroup must be clearly labeled, in its original packaging, and have information recorded about it: written family permission, dosage, when it should be administered, and whenever it is administered the time should be recorded and all staff should be alerted to avoid excess medication being administered.</a:t>
            </a:r>
          </a:p>
          <a:p>
            <a:pPr>
              <a:lnSpc>
                <a:spcPct val="100000"/>
              </a:lnSpc>
              <a:spcBef>
                <a:spcPct val="0"/>
              </a:spcBef>
            </a:pPr>
            <a:endParaRPr lang="en-GB" sz="1800" dirty="0"/>
          </a:p>
          <a:p>
            <a:pPr>
              <a:lnSpc>
                <a:spcPct val="100000"/>
              </a:lnSpc>
              <a:spcBef>
                <a:spcPct val="0"/>
              </a:spcBef>
            </a:pPr>
            <a:r>
              <a:rPr lang="en-US" sz="1800" dirty="0">
                <a:solidFill>
                  <a:srgbClr val="222222"/>
                </a:solidFill>
                <a:cs typeface="Times New Roman" pitchFamily="18" charset="0"/>
              </a:rPr>
              <a:t>Medication must be stored where it can easily be accessed in an emergency, but where children cannot access it. </a:t>
            </a:r>
          </a:p>
          <a:p>
            <a:pPr>
              <a:lnSpc>
                <a:spcPct val="100000"/>
              </a:lnSpc>
              <a:spcBef>
                <a:spcPct val="0"/>
              </a:spcBef>
            </a:pPr>
            <a:endParaRPr lang="en-US" sz="1800" dirty="0">
              <a:solidFill>
                <a:srgbClr val="222222"/>
              </a:solidFill>
              <a:cs typeface="Times New Roman" pitchFamily="18" charset="0"/>
            </a:endParaRPr>
          </a:p>
          <a:p>
            <a:pPr>
              <a:lnSpc>
                <a:spcPct val="100000"/>
              </a:lnSpc>
              <a:spcBef>
                <a:spcPct val="0"/>
              </a:spcBef>
            </a:pPr>
            <a:r>
              <a:rPr lang="en-US" sz="1800" dirty="0">
                <a:solidFill>
                  <a:srgbClr val="222222"/>
                </a:solidFill>
                <a:cs typeface="Times New Roman" pitchFamily="18" charset="0"/>
              </a:rPr>
              <a:t>Outside of session hours medication should be locked away to prevent access.</a:t>
            </a:r>
            <a:endParaRPr lang="en-GB" sz="1800" dirty="0"/>
          </a:p>
          <a:p>
            <a:pPr>
              <a:lnSpc>
                <a:spcPct val="100000"/>
              </a:lnSpc>
              <a:spcBef>
                <a:spcPct val="0"/>
              </a:spcBef>
            </a:pPr>
            <a:endParaRPr lang="en-GB" sz="1800" dirty="0"/>
          </a:p>
          <a:p>
            <a:pPr algn="l">
              <a:lnSpc>
                <a:spcPct val="100000"/>
              </a:lnSpc>
              <a:spcBef>
                <a:spcPct val="0"/>
              </a:spcBef>
            </a:pPr>
            <a:r>
              <a:rPr lang="en-GB" sz="1800" dirty="0"/>
              <a:t>Date:             	  Signature:                     	Role:</a:t>
            </a:r>
          </a:p>
          <a:p>
            <a:pPr algn="l">
              <a:lnSpc>
                <a:spcPct val="100000"/>
              </a:lnSpc>
              <a:spcBef>
                <a:spcPct val="0"/>
              </a:spcBef>
            </a:pPr>
            <a:endParaRPr lang="en-GB" sz="1800" dirty="0"/>
          </a:p>
          <a:p>
            <a:pPr>
              <a:lnSpc>
                <a:spcPct val="100000"/>
              </a:lnSpc>
              <a:spcBef>
                <a:spcPct val="0"/>
              </a:spcBef>
            </a:pPr>
            <a:r>
              <a:rPr lang="en-GB" sz="1800" dirty="0"/>
              <a:t>Carol, January 2019</a:t>
            </a:r>
          </a:p>
        </p:txBody>
      </p:sp>
      <p:pic>
        <p:nvPicPr>
          <p:cNvPr id="13315" name="Picture 3"/>
          <p:cNvPicPr>
            <a:picLocks noChangeAspect="1"/>
          </p:cNvPicPr>
          <p:nvPr/>
        </p:nvPicPr>
        <p:blipFill>
          <a:blip r:embed="rId2"/>
          <a:srcRect/>
          <a:stretch>
            <a:fillRect/>
          </a:stretch>
        </p:blipFill>
        <p:spPr bwMode="auto">
          <a:xfrm>
            <a:off x="0" y="8605838"/>
            <a:ext cx="6858000" cy="13001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145</Words>
  <Application>Microsoft Macintosh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Medication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Iain</dc:creator>
  <cp:lastModifiedBy>Microsoft Office User</cp:lastModifiedBy>
  <cp:revision>13</cp:revision>
  <dcterms:created xsi:type="dcterms:W3CDTF">2017-01-03T13:23:39Z</dcterms:created>
  <dcterms:modified xsi:type="dcterms:W3CDTF">2020-10-27T10:37:32Z</dcterms:modified>
</cp:coreProperties>
</file>