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Lst>
  <p:sldSz cx="6858000" cy="9906000" type="A4"/>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p:cViewPr varScale="1">
        <p:scale>
          <a:sx n="63" d="100"/>
          <a:sy n="63" d="100"/>
        </p:scale>
        <p:origin x="2952" y="17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endParaRPr lang="en-GB"/>
          </a:p>
        </p:txBody>
      </p:sp>
      <p:sp>
        <p:nvSpPr>
          <p:cNvPr id="3" name="Subtitle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6A71D85F-9D35-4CAA-9DAE-0C5F9A463799}" type="datetimeFigureOut">
              <a:rPr lang="en-GB"/>
              <a:pPr>
                <a:defRPr/>
              </a:pPr>
              <a:t>27/10/2020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4FB692B-8E65-458D-B30B-8D33A73CBACB}"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2C65217-3C25-4380-B5BE-DD77494DA079}" type="datetimeFigureOut">
              <a:rPr lang="en-GB"/>
              <a:pPr>
                <a:defRPr/>
              </a:pPr>
              <a:t>27/10/2020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E052DE3-3F28-4725-BB64-CEE56AB98A0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7403"/>
            <a:ext cx="1478756" cy="839487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71487"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18BB1F1-C992-4E4D-B4F1-E56BFEBB29F2}" type="datetimeFigureOut">
              <a:rPr lang="en-GB"/>
              <a:pPr>
                <a:defRPr/>
              </a:pPr>
              <a:t>27/10/2020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281378D-81EE-44A0-B1D4-8991089118E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4B5F37B4-EE2A-493D-BE75-6CFB683EC2FF}" type="datetimeFigureOut">
              <a:rPr lang="en-GB"/>
              <a:pPr>
                <a:defRPr/>
              </a:pPr>
              <a:t>27/10/2020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46A760B-0B9D-408A-95A6-CDFB3B2A9A95}"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2"/>
            <a:ext cx="5915025" cy="4120620"/>
          </a:xfrm>
        </p:spPr>
        <p:txBody>
          <a:bodyPr anchor="b"/>
          <a:lstStyle>
            <a:lvl1pPr>
              <a:defRPr sz="3375"/>
            </a:lvl1pPr>
          </a:lstStyle>
          <a:p>
            <a:r>
              <a:rPr lang="en-US"/>
              <a:t>Click to edit Master title style</a:t>
            </a:r>
            <a:endParaRPr lang="en-GB"/>
          </a:p>
        </p:txBody>
      </p:sp>
      <p:sp>
        <p:nvSpPr>
          <p:cNvPr id="3" name="Text Placeholder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188A722E-9152-4C56-93E0-FCECEFE33E70}" type="datetimeFigureOut">
              <a:rPr lang="en-GB"/>
              <a:pPr>
                <a:defRPr/>
              </a:pPr>
              <a:t>27/10/2020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E5537E7-6758-4F06-B38B-97CB0BDCC15F}"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3F3BDCAE-C4AC-4544-B61E-46AD7B693E63}" type="datetimeFigureOut">
              <a:rPr lang="en-GB"/>
              <a:pPr>
                <a:defRPr/>
              </a:pPr>
              <a:t>27/10/2020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57C5E88-AB9F-4ABF-B338-35A563AAE426}"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4"/>
            <a:ext cx="5915025" cy="1914702"/>
          </a:xfrm>
        </p:spPr>
        <p:txBody>
          <a:bodyPr/>
          <a:lstStyle/>
          <a:p>
            <a:r>
              <a:rPr lang="en-US"/>
              <a:t>Click to edit Master title style</a:t>
            </a:r>
            <a:endParaRPr lang="en-GB"/>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21CF99B6-7320-47DC-978E-575BBED7CAF1}" type="datetimeFigureOut">
              <a:rPr lang="en-GB"/>
              <a:pPr>
                <a:defRPr/>
              </a:pPr>
              <a:t>27/10/2020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CDE3F914-7680-48A2-A16A-4A4988670AB4}"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393A2AA-4C7E-4DEE-954D-3B98D23FFCBA}" type="datetimeFigureOut">
              <a:rPr lang="en-GB"/>
              <a:pPr>
                <a:defRPr/>
              </a:pPr>
              <a:t>27/10/2020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F7194E8-B29E-4C80-9062-C94FFA28CD93}"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CF82460-1FDF-408A-8AF3-71904D7B4D2C}" type="datetimeFigureOut">
              <a:rPr lang="en-GB"/>
              <a:pPr>
                <a:defRPr/>
              </a:pPr>
              <a:t>27/10/2020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98B6787-7A73-4561-9751-D9BD4C03945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Content Placeholder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83B6190B-2D54-4993-B7AF-D6D7C97CA057}" type="datetimeFigureOut">
              <a:rPr lang="en-GB"/>
              <a:pPr>
                <a:defRPr/>
              </a:pPr>
              <a:t>27/10/2020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CF4891F-A3B6-4A95-8091-25CAC2DD9A0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GB"/>
          </a:p>
        </p:txBody>
      </p:sp>
      <p:sp>
        <p:nvSpPr>
          <p:cNvPr id="3" name="Picture Placeholder 2"/>
          <p:cNvSpPr>
            <a:spLocks noGrp="1"/>
          </p:cNvSpPr>
          <p:nvPr>
            <p:ph type="pic" idx="1"/>
          </p:nvPr>
        </p:nvSpPr>
        <p:spPr>
          <a:xfrm>
            <a:off x="2915543" y="1426281"/>
            <a:ext cx="3471863" cy="7039681"/>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en-GB" noProof="0"/>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C7D8185F-97A8-4D30-92C8-971E884DAB00}" type="datetimeFigureOut">
              <a:rPr lang="en-GB"/>
              <a:pPr>
                <a:defRPr/>
              </a:pPr>
              <a:t>27/10/2020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C8AA5FD-4309-40B2-8A59-69178611C06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2E75B6"/>
            </a:gs>
            <a:gs pos="17000">
              <a:srgbClr val="9DC3E6"/>
            </a:gs>
            <a:gs pos="52000">
              <a:srgbClr val="FFE699"/>
            </a:gs>
            <a:gs pos="100000">
              <a:srgbClr val="FFF2CC"/>
            </a:gs>
          </a:gsLst>
          <a:lin ang="5400000" scaled="1"/>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71488" y="527050"/>
            <a:ext cx="5915025" cy="1914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71488" y="2636838"/>
            <a:ext cx="5915025" cy="62849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fontAlgn="auto">
              <a:spcBef>
                <a:spcPts val="0"/>
              </a:spcBef>
              <a:spcAft>
                <a:spcPts val="0"/>
              </a:spcAft>
              <a:defRPr sz="675">
                <a:solidFill>
                  <a:schemeClr val="tx1">
                    <a:tint val="75000"/>
                  </a:schemeClr>
                </a:solidFill>
                <a:latin typeface="+mn-lt"/>
                <a:cs typeface="+mn-cs"/>
              </a:defRPr>
            </a:lvl1pPr>
          </a:lstStyle>
          <a:p>
            <a:pPr>
              <a:defRPr/>
            </a:pPr>
            <a:fld id="{F9179795-8B48-44F9-B0FB-099475071E9C}" type="datetimeFigureOut">
              <a:rPr lang="en-GB"/>
              <a:pPr>
                <a:defRPr/>
              </a:pPr>
              <a:t>27/10/2020</a:t>
            </a:fld>
            <a:endParaRPr lang="en-GB"/>
          </a:p>
        </p:txBody>
      </p:sp>
      <p:sp>
        <p:nvSpPr>
          <p:cNvPr id="5" name="Footer Placeholder 4"/>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fontAlgn="auto">
              <a:spcBef>
                <a:spcPts val="0"/>
              </a:spcBef>
              <a:spcAft>
                <a:spcPts val="0"/>
              </a:spcAft>
              <a:defRPr sz="675">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fontAlgn="auto">
              <a:spcBef>
                <a:spcPts val="0"/>
              </a:spcBef>
              <a:spcAft>
                <a:spcPts val="0"/>
              </a:spcAft>
              <a:defRPr sz="675">
                <a:solidFill>
                  <a:schemeClr val="tx1">
                    <a:tint val="75000"/>
                  </a:schemeClr>
                </a:solidFill>
                <a:latin typeface="+mn-lt"/>
                <a:cs typeface="+mn-cs"/>
              </a:defRPr>
            </a:lvl1pPr>
          </a:lstStyle>
          <a:p>
            <a:pPr>
              <a:defRPr/>
            </a:pPr>
            <a:fld id="{9BB5116E-35CD-4049-A531-21694C87CA1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514350" rtl="0" eaLnBrk="0" fontAlgn="base" hangingPunct="0">
        <a:lnSpc>
          <a:spcPct val="90000"/>
        </a:lnSpc>
        <a:spcBef>
          <a:spcPct val="0"/>
        </a:spcBef>
        <a:spcAft>
          <a:spcPct val="0"/>
        </a:spcAft>
        <a:defRPr sz="2400" kern="1200">
          <a:solidFill>
            <a:schemeClr val="tx1"/>
          </a:solidFill>
          <a:latin typeface="+mj-lt"/>
          <a:ea typeface="+mj-ea"/>
          <a:cs typeface="+mj-cs"/>
        </a:defRPr>
      </a:lvl1pPr>
      <a:lvl2pPr algn="l" defTabSz="514350" rtl="0" eaLnBrk="0" fontAlgn="base" hangingPunct="0">
        <a:lnSpc>
          <a:spcPct val="90000"/>
        </a:lnSpc>
        <a:spcBef>
          <a:spcPct val="0"/>
        </a:spcBef>
        <a:spcAft>
          <a:spcPct val="0"/>
        </a:spcAft>
        <a:defRPr sz="2400">
          <a:solidFill>
            <a:schemeClr val="tx1"/>
          </a:solidFill>
          <a:latin typeface="Calibri Light" pitchFamily="34" charset="0"/>
        </a:defRPr>
      </a:lvl2pPr>
      <a:lvl3pPr algn="l" defTabSz="514350" rtl="0" eaLnBrk="0" fontAlgn="base" hangingPunct="0">
        <a:lnSpc>
          <a:spcPct val="90000"/>
        </a:lnSpc>
        <a:spcBef>
          <a:spcPct val="0"/>
        </a:spcBef>
        <a:spcAft>
          <a:spcPct val="0"/>
        </a:spcAft>
        <a:defRPr sz="2400">
          <a:solidFill>
            <a:schemeClr val="tx1"/>
          </a:solidFill>
          <a:latin typeface="Calibri Light" pitchFamily="34" charset="0"/>
        </a:defRPr>
      </a:lvl3pPr>
      <a:lvl4pPr algn="l" defTabSz="514350" rtl="0" eaLnBrk="0" fontAlgn="base" hangingPunct="0">
        <a:lnSpc>
          <a:spcPct val="90000"/>
        </a:lnSpc>
        <a:spcBef>
          <a:spcPct val="0"/>
        </a:spcBef>
        <a:spcAft>
          <a:spcPct val="0"/>
        </a:spcAft>
        <a:defRPr sz="2400">
          <a:solidFill>
            <a:schemeClr val="tx1"/>
          </a:solidFill>
          <a:latin typeface="Calibri Light" pitchFamily="34" charset="0"/>
        </a:defRPr>
      </a:lvl4pPr>
      <a:lvl5pPr algn="l" defTabSz="514350" rtl="0" eaLnBrk="0" fontAlgn="base" hangingPunct="0">
        <a:lnSpc>
          <a:spcPct val="90000"/>
        </a:lnSpc>
        <a:spcBef>
          <a:spcPct val="0"/>
        </a:spcBef>
        <a:spcAft>
          <a:spcPct val="0"/>
        </a:spcAft>
        <a:defRPr sz="2400">
          <a:solidFill>
            <a:schemeClr val="tx1"/>
          </a:solidFill>
          <a:latin typeface="Calibri Light" pitchFamily="34" charset="0"/>
        </a:defRPr>
      </a:lvl5pPr>
      <a:lvl6pPr marL="457200" algn="l" defTabSz="514350" rtl="0" fontAlgn="base">
        <a:lnSpc>
          <a:spcPct val="90000"/>
        </a:lnSpc>
        <a:spcBef>
          <a:spcPct val="0"/>
        </a:spcBef>
        <a:spcAft>
          <a:spcPct val="0"/>
        </a:spcAft>
        <a:defRPr sz="2400">
          <a:solidFill>
            <a:schemeClr val="tx1"/>
          </a:solidFill>
          <a:latin typeface="Calibri Light" pitchFamily="34" charset="0"/>
        </a:defRPr>
      </a:lvl6pPr>
      <a:lvl7pPr marL="914400" algn="l" defTabSz="514350" rtl="0" fontAlgn="base">
        <a:lnSpc>
          <a:spcPct val="90000"/>
        </a:lnSpc>
        <a:spcBef>
          <a:spcPct val="0"/>
        </a:spcBef>
        <a:spcAft>
          <a:spcPct val="0"/>
        </a:spcAft>
        <a:defRPr sz="2400">
          <a:solidFill>
            <a:schemeClr val="tx1"/>
          </a:solidFill>
          <a:latin typeface="Calibri Light" pitchFamily="34" charset="0"/>
        </a:defRPr>
      </a:lvl7pPr>
      <a:lvl8pPr marL="1371600" algn="l" defTabSz="514350" rtl="0" fontAlgn="base">
        <a:lnSpc>
          <a:spcPct val="90000"/>
        </a:lnSpc>
        <a:spcBef>
          <a:spcPct val="0"/>
        </a:spcBef>
        <a:spcAft>
          <a:spcPct val="0"/>
        </a:spcAft>
        <a:defRPr sz="2400">
          <a:solidFill>
            <a:schemeClr val="tx1"/>
          </a:solidFill>
          <a:latin typeface="Calibri Light" pitchFamily="34" charset="0"/>
        </a:defRPr>
      </a:lvl8pPr>
      <a:lvl9pPr marL="1828800" algn="l" defTabSz="514350" rtl="0" fontAlgn="base">
        <a:lnSpc>
          <a:spcPct val="90000"/>
        </a:lnSpc>
        <a:spcBef>
          <a:spcPct val="0"/>
        </a:spcBef>
        <a:spcAft>
          <a:spcPct val="0"/>
        </a:spcAft>
        <a:defRPr sz="2400">
          <a:solidFill>
            <a:schemeClr val="tx1"/>
          </a:solidFill>
          <a:latin typeface="Calibri Light" pitchFamily="34" charset="0"/>
        </a:defRPr>
      </a:lvl9pPr>
    </p:titleStyle>
    <p:bodyStyle>
      <a:lvl1pPr marL="128588" indent="-128588" algn="l" defTabSz="514350" rtl="0" eaLnBrk="0" fontAlgn="base" hangingPunct="0">
        <a:lnSpc>
          <a:spcPct val="90000"/>
        </a:lnSpc>
        <a:spcBef>
          <a:spcPts val="563"/>
        </a:spcBef>
        <a:spcAft>
          <a:spcPct val="0"/>
        </a:spcAft>
        <a:buFont typeface="Arial" charset="0"/>
        <a:buChar char="•"/>
        <a:defRPr sz="1500" kern="1200">
          <a:solidFill>
            <a:schemeClr val="tx1"/>
          </a:solidFill>
          <a:latin typeface="+mn-lt"/>
          <a:ea typeface="+mn-ea"/>
          <a:cs typeface="+mn-cs"/>
        </a:defRPr>
      </a:lvl1pPr>
      <a:lvl2pPr marL="385763" indent="-128588" algn="l" defTabSz="514350" rtl="0" eaLnBrk="0" fontAlgn="base" hangingPunct="0">
        <a:lnSpc>
          <a:spcPct val="90000"/>
        </a:lnSpc>
        <a:spcBef>
          <a:spcPts val="275"/>
        </a:spcBef>
        <a:spcAft>
          <a:spcPct val="0"/>
        </a:spcAft>
        <a:buFont typeface="Arial" charset="0"/>
        <a:buChar char="•"/>
        <a:defRPr sz="1300" kern="1200">
          <a:solidFill>
            <a:schemeClr val="tx1"/>
          </a:solidFill>
          <a:latin typeface="+mn-lt"/>
          <a:ea typeface="+mn-ea"/>
          <a:cs typeface="+mn-cs"/>
        </a:defRPr>
      </a:lvl2pPr>
      <a:lvl3pPr marL="642938" indent="-128588" algn="l" defTabSz="514350" rtl="0" eaLnBrk="0" fontAlgn="base" hangingPunct="0">
        <a:lnSpc>
          <a:spcPct val="90000"/>
        </a:lnSpc>
        <a:spcBef>
          <a:spcPts val="275"/>
        </a:spcBef>
        <a:spcAft>
          <a:spcPct val="0"/>
        </a:spcAft>
        <a:buFont typeface="Arial" charset="0"/>
        <a:buChar char="•"/>
        <a:defRPr sz="1100" kern="1200">
          <a:solidFill>
            <a:schemeClr val="tx1"/>
          </a:solidFill>
          <a:latin typeface="+mn-lt"/>
          <a:ea typeface="+mn-ea"/>
          <a:cs typeface="+mn-cs"/>
        </a:defRPr>
      </a:lvl3pPr>
      <a:lvl4pPr marL="900113" indent="-128588" algn="l" defTabSz="514350" rtl="0" eaLnBrk="0" fontAlgn="base" hangingPunct="0">
        <a:lnSpc>
          <a:spcPct val="90000"/>
        </a:lnSpc>
        <a:spcBef>
          <a:spcPts val="275"/>
        </a:spcBef>
        <a:spcAft>
          <a:spcPct val="0"/>
        </a:spcAft>
        <a:buFont typeface="Arial" charset="0"/>
        <a:buChar char="•"/>
        <a:defRPr sz="1000" kern="1200">
          <a:solidFill>
            <a:schemeClr val="tx1"/>
          </a:solidFill>
          <a:latin typeface="+mn-lt"/>
          <a:ea typeface="+mn-ea"/>
          <a:cs typeface="+mn-cs"/>
        </a:defRPr>
      </a:lvl4pPr>
      <a:lvl5pPr marL="1157288" indent="-128588" algn="l" defTabSz="514350" rtl="0" eaLnBrk="0" fontAlgn="base" hangingPunct="0">
        <a:lnSpc>
          <a:spcPct val="90000"/>
        </a:lnSpc>
        <a:spcBef>
          <a:spcPts val="275"/>
        </a:spcBef>
        <a:spcAft>
          <a:spcPct val="0"/>
        </a:spcAft>
        <a:buFont typeface="Arial" charset="0"/>
        <a:buChar char="•"/>
        <a:defRPr sz="100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857250" y="325438"/>
            <a:ext cx="5143500" cy="679450"/>
          </a:xfrm>
        </p:spPr>
        <p:txBody>
          <a:bodyPr/>
          <a:lstStyle/>
          <a:p>
            <a:pPr eaLnBrk="1" hangingPunct="1"/>
            <a:r>
              <a:rPr lang="en-US" sz="3000" b="1"/>
              <a:t>Infection Control</a:t>
            </a:r>
            <a:endParaRPr lang="en-GB" sz="3000"/>
          </a:p>
        </p:txBody>
      </p:sp>
      <p:sp>
        <p:nvSpPr>
          <p:cNvPr id="13314" name="Subtitle 2"/>
          <p:cNvSpPr>
            <a:spLocks noGrp="1"/>
          </p:cNvSpPr>
          <p:nvPr>
            <p:ph type="subTitle" idx="1"/>
          </p:nvPr>
        </p:nvSpPr>
        <p:spPr>
          <a:xfrm>
            <a:off x="444500" y="1062038"/>
            <a:ext cx="6108700" cy="7681912"/>
          </a:xfrm>
        </p:spPr>
        <p:txBody>
          <a:bodyPr/>
          <a:lstStyle/>
          <a:p>
            <a:pPr eaLnBrk="1" hangingPunct="1">
              <a:lnSpc>
                <a:spcPct val="100000"/>
              </a:lnSpc>
              <a:spcBef>
                <a:spcPct val="0"/>
              </a:spcBef>
            </a:pPr>
            <a:r>
              <a:rPr lang="en-GB" sz="1600" dirty="0">
                <a:solidFill>
                  <a:srgbClr val="222222"/>
                </a:solidFill>
                <a:cs typeface="Times New Roman" pitchFamily="18" charset="0"/>
              </a:rPr>
              <a:t>It is a duty of the parents to ensure that a child is well enough to attend the Playgroup. Some illnesses are contagious and when a child is suffering from these they should not be brought into the setting The community should be protected from the spread of infection.. Sometimes there will be people in the setting who are extra vulnerable to illness, e.g. pregnant mothers or infants. Children’s care plans should show if they are at increased risk from infections.</a:t>
            </a:r>
          </a:p>
          <a:p>
            <a:pPr eaLnBrk="1" hangingPunct="1">
              <a:spcBef>
                <a:spcPct val="0"/>
              </a:spcBef>
            </a:pPr>
            <a:r>
              <a:rPr lang="en-GB" sz="1600" dirty="0">
                <a:solidFill>
                  <a:srgbClr val="222222"/>
                </a:solidFill>
                <a:ea typeface="Calibri" pitchFamily="34" charset="0"/>
                <a:cs typeface="Times New Roman" pitchFamily="18" charset="0"/>
              </a:rPr>
              <a:t>After episodes of </a:t>
            </a:r>
            <a:r>
              <a:rPr lang="en-GB" sz="1600" b="1" dirty="0">
                <a:solidFill>
                  <a:srgbClr val="222222"/>
                </a:solidFill>
                <a:ea typeface="Calibri" pitchFamily="34" charset="0"/>
                <a:cs typeface="Times New Roman" pitchFamily="18" charset="0"/>
              </a:rPr>
              <a:t>vomiting</a:t>
            </a:r>
            <a:r>
              <a:rPr lang="en-GB" sz="1600" dirty="0">
                <a:solidFill>
                  <a:srgbClr val="222222"/>
                </a:solidFill>
                <a:ea typeface="Calibri" pitchFamily="34" charset="0"/>
                <a:cs typeface="Times New Roman" pitchFamily="18" charset="0"/>
              </a:rPr>
              <a:t> there must be a period of </a:t>
            </a:r>
            <a:r>
              <a:rPr lang="en-GB" sz="1600" b="1" dirty="0">
                <a:solidFill>
                  <a:srgbClr val="222222"/>
                </a:solidFill>
                <a:ea typeface="Calibri" pitchFamily="34" charset="0"/>
                <a:cs typeface="Times New Roman" pitchFamily="18" charset="0"/>
              </a:rPr>
              <a:t>48 hours</a:t>
            </a:r>
            <a:r>
              <a:rPr lang="en-GB" sz="1600" dirty="0">
                <a:solidFill>
                  <a:srgbClr val="222222"/>
                </a:solidFill>
                <a:ea typeface="Calibri" pitchFamily="34" charset="0"/>
                <a:cs typeface="Times New Roman" pitchFamily="18" charset="0"/>
              </a:rPr>
              <a:t> before a child returns to the Playgroup.</a:t>
            </a:r>
          </a:p>
          <a:p>
            <a:pPr eaLnBrk="1" hangingPunct="1">
              <a:spcBef>
                <a:spcPct val="0"/>
              </a:spcBef>
            </a:pPr>
            <a:endParaRPr lang="en-GB" sz="1600" dirty="0">
              <a:ea typeface="Calibri" pitchFamily="34" charset="0"/>
              <a:cs typeface="Times New Roman" pitchFamily="18" charset="0"/>
            </a:endParaRPr>
          </a:p>
          <a:p>
            <a:pPr eaLnBrk="1" hangingPunct="1">
              <a:lnSpc>
                <a:spcPct val="100000"/>
              </a:lnSpc>
              <a:spcBef>
                <a:spcPct val="0"/>
              </a:spcBef>
            </a:pPr>
            <a:r>
              <a:rPr lang="en-GB" sz="1600" dirty="0">
                <a:solidFill>
                  <a:srgbClr val="222222"/>
                </a:solidFill>
                <a:cs typeface="Times New Roman" pitchFamily="18" charset="0"/>
              </a:rPr>
              <a:t>Regular and thorough handwashing is encouraged for all staff, children, and helpers. It is the best defence against the spread of common infections. Cuts should be covered with plasters. Tissues should be available to children and disposed of immediately.</a:t>
            </a:r>
          </a:p>
          <a:p>
            <a:pPr eaLnBrk="1" hangingPunct="1">
              <a:spcBef>
                <a:spcPct val="0"/>
              </a:spcBef>
            </a:pPr>
            <a:endParaRPr lang="en-GB" sz="1600" dirty="0"/>
          </a:p>
          <a:p>
            <a:pPr eaLnBrk="1" hangingPunct="1">
              <a:lnSpc>
                <a:spcPct val="100000"/>
              </a:lnSpc>
              <a:spcBef>
                <a:spcPct val="0"/>
              </a:spcBef>
            </a:pPr>
            <a:r>
              <a:rPr lang="en-GB" sz="1600" dirty="0">
                <a:solidFill>
                  <a:srgbClr val="222222"/>
                </a:solidFill>
                <a:cs typeface="Times New Roman" pitchFamily="18" charset="0"/>
              </a:rPr>
              <a:t>Toys, especially popular toys, should be washed regularly. The children should be involved with this to encourage knowledge of hygiene.</a:t>
            </a:r>
            <a:endParaRPr lang="en-GB" sz="1600" dirty="0"/>
          </a:p>
          <a:p>
            <a:pPr eaLnBrk="1" hangingPunct="1">
              <a:lnSpc>
                <a:spcPct val="100000"/>
              </a:lnSpc>
              <a:spcBef>
                <a:spcPct val="0"/>
              </a:spcBef>
            </a:pPr>
            <a:r>
              <a:rPr lang="en-GB" sz="1600" dirty="0">
                <a:solidFill>
                  <a:srgbClr val="222222"/>
                </a:solidFill>
                <a:cs typeface="Times New Roman" pitchFamily="18" charset="0"/>
              </a:rPr>
              <a:t>The environment should be kept clean and procedures to ensure this shall be followed. </a:t>
            </a:r>
            <a:r>
              <a:rPr lang="en-GB" sz="1600" dirty="0"/>
              <a:t>A daily check of the environment should take place to ensure standards of cleaning.</a:t>
            </a:r>
          </a:p>
          <a:p>
            <a:pPr eaLnBrk="1" hangingPunct="1">
              <a:lnSpc>
                <a:spcPct val="100000"/>
              </a:lnSpc>
              <a:spcBef>
                <a:spcPct val="0"/>
              </a:spcBef>
            </a:pPr>
            <a:r>
              <a:rPr lang="en-GB" sz="1600" dirty="0">
                <a:solidFill>
                  <a:srgbClr val="222222"/>
                </a:solidFill>
                <a:cs typeface="Times New Roman" pitchFamily="18" charset="0"/>
              </a:rPr>
              <a:t>Snack and toileting must be dealt with at a distance from one another.</a:t>
            </a:r>
          </a:p>
          <a:p>
            <a:pPr eaLnBrk="1" hangingPunct="1">
              <a:lnSpc>
                <a:spcPct val="100000"/>
              </a:lnSpc>
              <a:spcBef>
                <a:spcPct val="0"/>
              </a:spcBef>
            </a:pPr>
            <a:endParaRPr lang="en-GB" sz="1600" dirty="0"/>
          </a:p>
          <a:p>
            <a:pPr eaLnBrk="1" hangingPunct="1">
              <a:lnSpc>
                <a:spcPct val="100000"/>
              </a:lnSpc>
              <a:spcBef>
                <a:spcPct val="0"/>
              </a:spcBef>
            </a:pPr>
            <a:r>
              <a:rPr lang="en-GB" sz="1600" dirty="0">
                <a:solidFill>
                  <a:srgbClr val="222222"/>
                </a:solidFill>
                <a:cs typeface="Times New Roman" pitchFamily="18" charset="0"/>
              </a:rPr>
              <a:t>When performing intimate care or preparing snack suitable equipment should be used, e.g. gloves for cleaning, gloves and apron for nappy-changing.</a:t>
            </a:r>
            <a:endParaRPr lang="en-GB" sz="1600" dirty="0"/>
          </a:p>
          <a:p>
            <a:pPr eaLnBrk="1" hangingPunct="1">
              <a:lnSpc>
                <a:spcPct val="100000"/>
              </a:lnSpc>
              <a:spcBef>
                <a:spcPct val="0"/>
              </a:spcBef>
            </a:pPr>
            <a:r>
              <a:rPr lang="en-GB" sz="1600" dirty="0">
                <a:solidFill>
                  <a:srgbClr val="222222"/>
                </a:solidFill>
                <a:cs typeface="Times New Roman" pitchFamily="18" charset="0"/>
              </a:rPr>
              <a:t>Blood and bodily fluids must be treated with caution and people in the setting not exposed to infection from this source.</a:t>
            </a:r>
            <a:endParaRPr lang="en-GB" sz="1600" dirty="0"/>
          </a:p>
          <a:p>
            <a:pPr eaLnBrk="1" hangingPunct="1">
              <a:lnSpc>
                <a:spcPct val="100000"/>
              </a:lnSpc>
              <a:spcBef>
                <a:spcPct val="0"/>
              </a:spcBef>
            </a:pPr>
            <a:r>
              <a:rPr lang="en-GB" sz="1600" dirty="0">
                <a:solidFill>
                  <a:srgbClr val="222222"/>
                </a:solidFill>
                <a:cs typeface="Times New Roman" pitchFamily="18" charset="0"/>
              </a:rPr>
              <a:t>Waste must be disposed of carefully.</a:t>
            </a:r>
          </a:p>
          <a:p>
            <a:pPr eaLnBrk="1" hangingPunct="1">
              <a:lnSpc>
                <a:spcPct val="100000"/>
              </a:lnSpc>
              <a:spcBef>
                <a:spcPct val="0"/>
              </a:spcBef>
            </a:pPr>
            <a:endParaRPr lang="en-GB" sz="1600" dirty="0">
              <a:solidFill>
                <a:srgbClr val="222222"/>
              </a:solidFill>
            </a:endParaRPr>
          </a:p>
          <a:p>
            <a:pPr algn="l" eaLnBrk="1" hangingPunct="1">
              <a:lnSpc>
                <a:spcPct val="100000"/>
              </a:lnSpc>
              <a:spcBef>
                <a:spcPct val="0"/>
              </a:spcBef>
            </a:pPr>
            <a:r>
              <a:rPr lang="en-GB" sz="1300" dirty="0">
                <a:solidFill>
                  <a:srgbClr val="222222"/>
                </a:solidFill>
              </a:rPr>
              <a:t>Date:             		Signature:                     			Role:</a:t>
            </a:r>
          </a:p>
          <a:p>
            <a:pPr algn="l" eaLnBrk="1" hangingPunct="1">
              <a:lnSpc>
                <a:spcPct val="100000"/>
              </a:lnSpc>
              <a:spcBef>
                <a:spcPct val="0"/>
              </a:spcBef>
            </a:pPr>
            <a:endParaRPr lang="en-GB" sz="1300" dirty="0">
              <a:solidFill>
                <a:srgbClr val="222222"/>
              </a:solidFill>
            </a:endParaRPr>
          </a:p>
          <a:p>
            <a:pPr eaLnBrk="1" hangingPunct="1">
              <a:lnSpc>
                <a:spcPct val="100000"/>
              </a:lnSpc>
              <a:spcBef>
                <a:spcPct val="0"/>
              </a:spcBef>
            </a:pPr>
            <a:r>
              <a:rPr lang="en-GB" sz="1600" dirty="0">
                <a:solidFill>
                  <a:srgbClr val="222222"/>
                </a:solidFill>
              </a:rPr>
              <a:t>Iain, January 2019</a:t>
            </a:r>
            <a:endParaRPr lang="en-GB" sz="1600" dirty="0"/>
          </a:p>
          <a:p>
            <a:pPr eaLnBrk="1" hangingPunct="1">
              <a:lnSpc>
                <a:spcPct val="100000"/>
              </a:lnSpc>
              <a:spcBef>
                <a:spcPct val="0"/>
              </a:spcBef>
            </a:pPr>
            <a:r>
              <a:rPr lang="en-GB" sz="1600" dirty="0">
                <a:solidFill>
                  <a:srgbClr val="222222"/>
                </a:solidFill>
                <a:cs typeface="Times New Roman" pitchFamily="18" charset="0"/>
              </a:rPr>
              <a:t> </a:t>
            </a:r>
          </a:p>
        </p:txBody>
      </p:sp>
      <p:pic>
        <p:nvPicPr>
          <p:cNvPr id="13315" name="Picture 3"/>
          <p:cNvPicPr>
            <a:picLocks noChangeAspect="1"/>
          </p:cNvPicPr>
          <p:nvPr/>
        </p:nvPicPr>
        <p:blipFill>
          <a:blip r:embed="rId2"/>
          <a:srcRect/>
          <a:stretch>
            <a:fillRect/>
          </a:stretch>
        </p:blipFill>
        <p:spPr bwMode="auto">
          <a:xfrm>
            <a:off x="0" y="8605838"/>
            <a:ext cx="6858000" cy="130016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TotalTime>
  <Words>296</Words>
  <Application>Microsoft Macintosh PowerPoint</Application>
  <PresentationFormat>A4 Paper (210x297 mm)</PresentationFormat>
  <Paragraphs>18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Infection Control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CAMERON Iain</dc:creator>
  <cp:lastModifiedBy>Microsoft Office User</cp:lastModifiedBy>
  <cp:revision>13</cp:revision>
  <dcterms:created xsi:type="dcterms:W3CDTF">2017-01-03T13:23:39Z</dcterms:created>
  <dcterms:modified xsi:type="dcterms:W3CDTF">2020-10-27T10:36:24Z</dcterms:modified>
</cp:coreProperties>
</file>