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1"/>
  </p:normalViewPr>
  <p:slideViewPr>
    <p:cSldViewPr snapToGrid="0">
      <p:cViewPr varScale="1">
        <p:scale>
          <a:sx n="63" d="100"/>
          <a:sy n="63" d="100"/>
        </p:scale>
        <p:origin x="2952" y="17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7005F-7943-425C-9F3E-F98578D81C0D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DADFC-051B-4497-A848-203FEA0DAA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E5D73-950A-4C10-B2C4-B77F4057CFB4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6FDF9-AE44-4176-9A27-EE27E26903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8974C-D688-443F-A4E7-74B4A842DD35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ECB3A-78A2-48E7-A25C-F15F0BE17A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F406D-71BB-45DA-A179-634A6715D297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4357B-5351-4472-86B7-9CD8FA15AC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8FC30-A37D-4C1D-8780-4C6A1F42C096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1B0C2-A7E9-4DEF-8F3F-E468F35DCF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912A5-571F-4D34-B505-E5412961C938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F781B-833E-4D9E-B369-D1B03251FA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C2E10-1D33-4BB2-A3D5-1DF9CDC1EB3A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0B77A-F1FB-4718-B589-88DA8C403F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F3313-3282-4AE2-B016-372731B00316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34B67-B7C3-4832-B5C8-BFF5AC7E62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B4D41-0708-46EC-A935-6D8E97CCDDEE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5C8D7-2B39-490D-B347-CACC449821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94E0E-6BF0-45A3-9FA4-20B88E6B4DB7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C71FA-2DAB-4CDA-81CC-08E8DDC617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6EB54-48B5-436A-AFD0-5660C0F2C920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22B91-D596-4E02-9854-4B93DC532D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48000">
              <a:schemeClr val="accent4">
                <a:lumMod val="40000"/>
                <a:lumOff val="60000"/>
              </a:schemeClr>
            </a:gs>
            <a:gs pos="83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6838"/>
            <a:ext cx="5915025" cy="6284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675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624464-6A54-4494-8436-F05D35D37704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675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ED281F-0F5E-4722-9EDA-27298E0449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9" r:id="rId2"/>
    <p:sldLayoutId id="2147483698" r:id="rId3"/>
    <p:sldLayoutId id="2147483697" r:id="rId4"/>
    <p:sldLayoutId id="2147483696" r:id="rId5"/>
    <p:sldLayoutId id="2147483695" r:id="rId6"/>
    <p:sldLayoutId id="2147483694" r:id="rId7"/>
    <p:sldLayoutId id="2147483693" r:id="rId8"/>
    <p:sldLayoutId id="2147483692" r:id="rId9"/>
    <p:sldLayoutId id="2147483691" r:id="rId10"/>
    <p:sldLayoutId id="2147483690" r:id="rId11"/>
  </p:sldLayoutIdLst>
  <p:txStyles>
    <p:titleStyle>
      <a:lvl1pPr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itchFamily="34" charset="0"/>
        </a:defRPr>
      </a:lvl2pPr>
      <a:lvl3pPr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itchFamily="34" charset="0"/>
        </a:defRPr>
      </a:lvl3pPr>
      <a:lvl4pPr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itchFamily="34" charset="0"/>
        </a:defRPr>
      </a:lvl4pPr>
      <a:lvl5pPr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itchFamily="34" charset="0"/>
        </a:defRPr>
      </a:lvl5pPr>
      <a:lvl6pPr marL="4572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itchFamily="34" charset="0"/>
        </a:defRPr>
      </a:lvl6pPr>
      <a:lvl7pPr marL="9144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itchFamily="34" charset="0"/>
        </a:defRPr>
      </a:lvl7pPr>
      <a:lvl8pPr marL="13716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itchFamily="34" charset="0"/>
        </a:defRPr>
      </a:lvl8pPr>
      <a:lvl9pPr marL="18288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itchFamily="34" charset="0"/>
        </a:defRPr>
      </a:lvl9pPr>
    </p:titleStyle>
    <p:bodyStyle>
      <a:lvl1pPr marL="128588" indent="-128588" algn="l" defTabSz="514350" rtl="0" fontAlgn="base">
        <a:lnSpc>
          <a:spcPct val="90000"/>
        </a:lnSpc>
        <a:spcBef>
          <a:spcPts val="563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fontAlgn="base">
        <a:lnSpc>
          <a:spcPct val="90000"/>
        </a:lnSpc>
        <a:spcBef>
          <a:spcPts val="2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fontAlgn="base">
        <a:lnSpc>
          <a:spcPct val="90000"/>
        </a:lnSpc>
        <a:spcBef>
          <a:spcPts val="275"/>
        </a:spcBef>
        <a:spcAft>
          <a:spcPct val="0"/>
        </a:spcAft>
        <a:buFont typeface="Arial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fontAlgn="base">
        <a:lnSpc>
          <a:spcPct val="90000"/>
        </a:lnSpc>
        <a:spcBef>
          <a:spcPts val="275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fontAlgn="base">
        <a:lnSpc>
          <a:spcPct val="90000"/>
        </a:lnSpc>
        <a:spcBef>
          <a:spcPts val="275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E75B6"/>
            </a:gs>
            <a:gs pos="17000">
              <a:srgbClr val="9DC3E6"/>
            </a:gs>
            <a:gs pos="52000">
              <a:srgbClr val="FFE699"/>
            </a:gs>
            <a:gs pos="100000">
              <a:srgbClr val="FFF2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73113"/>
            <a:ext cx="5588000" cy="6778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380" b="1" dirty="0"/>
              <a:t>English as an Additional Language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2963" y="1902460"/>
            <a:ext cx="5430837" cy="6002020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GB" sz="1800" dirty="0"/>
              <a:t>When a child in the playgroup has the possibility of learning more than one language we should support this strength.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GB" sz="1800" dirty="0"/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GB" sz="1800" dirty="0"/>
              <a:t>We should work in partnership with the child and family, as a team, and with our wider community, in order to support this learning.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GB" sz="1800" dirty="0"/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GB" sz="1800" dirty="0"/>
              <a:t>The child should feel valued and rewarded as they learn their languages, and have opportunities to use those languages in the </a:t>
            </a:r>
            <a:r>
              <a:rPr lang="en-GB" sz="1800" dirty="0" err="1"/>
              <a:t>playspace</a:t>
            </a:r>
            <a:r>
              <a:rPr lang="en-GB" sz="1800" dirty="0"/>
              <a:t>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GB" sz="1800" dirty="0"/>
              <a:t>Playgroup should be a source for English to be heard and interacted with. Home and family should be the main source for their other languages.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GB" sz="1800" dirty="0"/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GB" sz="1800" dirty="0"/>
              <a:t>Staff should work to develop a bond of communication with the child, and a dialogue with the family.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GB" sz="1800" dirty="0"/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GB" sz="1800" dirty="0"/>
              <a:t>The Playgroup should be a place where multilingualism is respected and encouraged.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GB" sz="1800" dirty="0"/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GB" sz="1800" dirty="0"/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GB" sz="1800" dirty="0"/>
              <a:t>Date:             		Signature:                    	Role: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GB" sz="1800" dirty="0"/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GB" sz="1800" dirty="0"/>
              <a:t>Carol, January 2019</a:t>
            </a:r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605838"/>
            <a:ext cx="6858000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151</Words>
  <Application>Microsoft Macintosh PowerPoint</Application>
  <PresentationFormat>A4 Paper (210x297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English as an Additional Language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CAMERON Iain</dc:creator>
  <cp:lastModifiedBy>Microsoft Office User</cp:lastModifiedBy>
  <cp:revision>18</cp:revision>
  <dcterms:created xsi:type="dcterms:W3CDTF">2017-01-03T13:23:39Z</dcterms:created>
  <dcterms:modified xsi:type="dcterms:W3CDTF">2020-10-27T10:35:01Z</dcterms:modified>
</cp:coreProperties>
</file>