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56" r:id="rId2"/>
  </p:sldIdLst>
  <p:sldSz cx="6858000" cy="9906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00" d="100"/>
          <a:sy n="100" d="100"/>
        </p:scale>
        <p:origin x="-1120" y="-80"/>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621191"/>
            <a:ext cx="5143500" cy="3448756"/>
          </a:xfrm>
        </p:spPr>
        <p:txBody>
          <a:bodyPr anchor="b"/>
          <a:lstStyle>
            <a:lvl1pPr algn="ctr">
              <a:defRPr sz="3375"/>
            </a:lvl1pPr>
          </a:lstStyle>
          <a:p>
            <a:r>
              <a:rPr lang="en-US"/>
              <a:t>Click to edit Master title style</a:t>
            </a:r>
            <a:endParaRPr lang="en-GB"/>
          </a:p>
        </p:txBody>
      </p:sp>
      <p:sp>
        <p:nvSpPr>
          <p:cNvPr id="3" name="Subtitle 2"/>
          <p:cNvSpPr>
            <a:spLocks noGrp="1"/>
          </p:cNvSpPr>
          <p:nvPr>
            <p:ph type="subTitle" idx="1"/>
          </p:nvPr>
        </p:nvSpPr>
        <p:spPr>
          <a:xfrm>
            <a:off x="857250" y="5202944"/>
            <a:ext cx="5143500" cy="2391656"/>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31295B5-7332-482A-B9D7-ABFE31AB1C05}" type="datetimeFigureOut">
              <a:rPr lang="en-GB" smtClean="0"/>
              <a:t>16/01/17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CAFE48-139E-4789-9D41-9735ACA9774D}" type="slidenum">
              <a:rPr lang="en-GB" smtClean="0"/>
              <a:t>‹#›</a:t>
            </a:fld>
            <a:endParaRPr lang="en-GB"/>
          </a:p>
        </p:txBody>
      </p:sp>
    </p:spTree>
    <p:extLst>
      <p:ext uri="{BB962C8B-B14F-4D97-AF65-F5344CB8AC3E}">
        <p14:creationId xmlns:p14="http://schemas.microsoft.com/office/powerpoint/2010/main" val="2987761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31295B5-7332-482A-B9D7-ABFE31AB1C05}" type="datetimeFigureOut">
              <a:rPr lang="en-GB" smtClean="0"/>
              <a:t>16/01/17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CAFE48-139E-4789-9D41-9735ACA9774D}" type="slidenum">
              <a:rPr lang="en-GB" smtClean="0"/>
              <a:t>‹#›</a:t>
            </a:fld>
            <a:endParaRPr lang="en-GB"/>
          </a:p>
        </p:txBody>
      </p:sp>
    </p:spTree>
    <p:extLst>
      <p:ext uri="{BB962C8B-B14F-4D97-AF65-F5344CB8AC3E}">
        <p14:creationId xmlns:p14="http://schemas.microsoft.com/office/powerpoint/2010/main" val="1138878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527403"/>
            <a:ext cx="1478756" cy="8394877"/>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71487" y="527403"/>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31295B5-7332-482A-B9D7-ABFE31AB1C05}" type="datetimeFigureOut">
              <a:rPr lang="en-GB" smtClean="0"/>
              <a:t>16/01/17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CAFE48-139E-4789-9D41-9735ACA9774D}" type="slidenum">
              <a:rPr lang="en-GB" smtClean="0"/>
              <a:t>‹#›</a:t>
            </a:fld>
            <a:endParaRPr lang="en-GB"/>
          </a:p>
        </p:txBody>
      </p:sp>
    </p:spTree>
    <p:extLst>
      <p:ext uri="{BB962C8B-B14F-4D97-AF65-F5344CB8AC3E}">
        <p14:creationId xmlns:p14="http://schemas.microsoft.com/office/powerpoint/2010/main" val="3934453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31295B5-7332-482A-B9D7-ABFE31AB1C05}" type="datetimeFigureOut">
              <a:rPr lang="en-GB" smtClean="0"/>
              <a:t>16/01/17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CAFE48-139E-4789-9D41-9735ACA9774D}" type="slidenum">
              <a:rPr lang="en-GB" smtClean="0"/>
              <a:t>‹#›</a:t>
            </a:fld>
            <a:endParaRPr lang="en-GB"/>
          </a:p>
        </p:txBody>
      </p:sp>
    </p:spTree>
    <p:extLst>
      <p:ext uri="{BB962C8B-B14F-4D97-AF65-F5344CB8AC3E}">
        <p14:creationId xmlns:p14="http://schemas.microsoft.com/office/powerpoint/2010/main" val="37425169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2"/>
            <a:ext cx="5915025" cy="4120620"/>
          </a:xfrm>
        </p:spPr>
        <p:txBody>
          <a:bodyPr anchor="b"/>
          <a:lstStyle>
            <a:lvl1pPr>
              <a:defRPr sz="3375"/>
            </a:lvl1pPr>
          </a:lstStyle>
          <a:p>
            <a:r>
              <a:rPr lang="en-US"/>
              <a:t>Click to edit Master title style</a:t>
            </a:r>
            <a:endParaRPr lang="en-GB"/>
          </a:p>
        </p:txBody>
      </p:sp>
      <p:sp>
        <p:nvSpPr>
          <p:cNvPr id="3" name="Text Placeholder 2"/>
          <p:cNvSpPr>
            <a:spLocks noGrp="1"/>
          </p:cNvSpPr>
          <p:nvPr>
            <p:ph type="body" idx="1"/>
          </p:nvPr>
        </p:nvSpPr>
        <p:spPr>
          <a:xfrm>
            <a:off x="467916" y="6629225"/>
            <a:ext cx="5915025" cy="2166937"/>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31295B5-7332-482A-B9D7-ABFE31AB1C05}" type="datetimeFigureOut">
              <a:rPr lang="en-GB" smtClean="0"/>
              <a:t>16/01/17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CAFE48-139E-4789-9D41-9735ACA9774D}" type="slidenum">
              <a:rPr lang="en-GB" smtClean="0"/>
              <a:t>‹#›</a:t>
            </a:fld>
            <a:endParaRPr lang="en-GB"/>
          </a:p>
        </p:txBody>
      </p:sp>
    </p:spTree>
    <p:extLst>
      <p:ext uri="{BB962C8B-B14F-4D97-AF65-F5344CB8AC3E}">
        <p14:creationId xmlns:p14="http://schemas.microsoft.com/office/powerpoint/2010/main" val="1538681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71863"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31295B5-7332-482A-B9D7-ABFE31AB1C05}" type="datetimeFigureOut">
              <a:rPr lang="en-GB" smtClean="0"/>
              <a:t>16/01/17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9CAFE48-139E-4789-9D41-9735ACA9774D}" type="slidenum">
              <a:rPr lang="en-GB" smtClean="0"/>
              <a:t>‹#›</a:t>
            </a:fld>
            <a:endParaRPr lang="en-GB"/>
          </a:p>
        </p:txBody>
      </p:sp>
    </p:spTree>
    <p:extLst>
      <p:ext uri="{BB962C8B-B14F-4D97-AF65-F5344CB8AC3E}">
        <p14:creationId xmlns:p14="http://schemas.microsoft.com/office/powerpoint/2010/main" val="4041855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4"/>
            <a:ext cx="5915025" cy="1914702"/>
          </a:xfrm>
        </p:spPr>
        <p:txBody>
          <a:bodyPr/>
          <a:lstStyle/>
          <a:p>
            <a:r>
              <a:rPr lang="en-US"/>
              <a:t>Click to edit Master title style</a:t>
            </a:r>
            <a:endParaRPr lang="en-GB"/>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31295B5-7332-482A-B9D7-ABFE31AB1C05}" type="datetimeFigureOut">
              <a:rPr lang="en-GB" smtClean="0"/>
              <a:t>16/01/17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9CAFE48-139E-4789-9D41-9735ACA9774D}" type="slidenum">
              <a:rPr lang="en-GB" smtClean="0"/>
              <a:t>‹#›</a:t>
            </a:fld>
            <a:endParaRPr lang="en-GB"/>
          </a:p>
        </p:txBody>
      </p:sp>
    </p:spTree>
    <p:extLst>
      <p:ext uri="{BB962C8B-B14F-4D97-AF65-F5344CB8AC3E}">
        <p14:creationId xmlns:p14="http://schemas.microsoft.com/office/powerpoint/2010/main" val="2081001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31295B5-7332-482A-B9D7-ABFE31AB1C05}" type="datetimeFigureOut">
              <a:rPr lang="en-GB" smtClean="0"/>
              <a:t>16/01/17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9CAFE48-139E-4789-9D41-9735ACA9774D}" type="slidenum">
              <a:rPr lang="en-GB" smtClean="0"/>
              <a:t>‹#›</a:t>
            </a:fld>
            <a:endParaRPr lang="en-GB"/>
          </a:p>
        </p:txBody>
      </p:sp>
    </p:spTree>
    <p:extLst>
      <p:ext uri="{BB962C8B-B14F-4D97-AF65-F5344CB8AC3E}">
        <p14:creationId xmlns:p14="http://schemas.microsoft.com/office/powerpoint/2010/main" val="4252540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1295B5-7332-482A-B9D7-ABFE31AB1C05}" type="datetimeFigureOut">
              <a:rPr lang="en-GB" smtClean="0"/>
              <a:t>16/01/17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9CAFE48-139E-4789-9D41-9735ACA9774D}" type="slidenum">
              <a:rPr lang="en-GB" smtClean="0"/>
              <a:t>‹#›</a:t>
            </a:fld>
            <a:endParaRPr lang="en-GB"/>
          </a:p>
        </p:txBody>
      </p:sp>
    </p:spTree>
    <p:extLst>
      <p:ext uri="{BB962C8B-B14F-4D97-AF65-F5344CB8AC3E}">
        <p14:creationId xmlns:p14="http://schemas.microsoft.com/office/powerpoint/2010/main" val="1366048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3" cy="2311400"/>
          </a:xfrm>
        </p:spPr>
        <p:txBody>
          <a:bodyPr anchor="b"/>
          <a:lstStyle>
            <a:lvl1pPr>
              <a:defRPr sz="1800"/>
            </a:lvl1pPr>
          </a:lstStyle>
          <a:p>
            <a:r>
              <a:rPr lang="en-US"/>
              <a:t>Click to edit Master title style</a:t>
            </a:r>
            <a:endParaRPr lang="en-GB"/>
          </a:p>
        </p:txBody>
      </p:sp>
      <p:sp>
        <p:nvSpPr>
          <p:cNvPr id="3" name="Content Placeholder 2"/>
          <p:cNvSpPr>
            <a:spLocks noGrp="1"/>
          </p:cNvSpPr>
          <p:nvPr>
            <p:ph idx="1"/>
          </p:nvPr>
        </p:nvSpPr>
        <p:spPr>
          <a:xfrm>
            <a:off x="2915543" y="1426281"/>
            <a:ext cx="3471863" cy="7039681"/>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Edit Master text styles</a:t>
            </a:r>
          </a:p>
        </p:txBody>
      </p:sp>
      <p:sp>
        <p:nvSpPr>
          <p:cNvPr id="5" name="Date Placeholder 4"/>
          <p:cNvSpPr>
            <a:spLocks noGrp="1"/>
          </p:cNvSpPr>
          <p:nvPr>
            <p:ph type="dt" sz="half" idx="10"/>
          </p:nvPr>
        </p:nvSpPr>
        <p:spPr/>
        <p:txBody>
          <a:bodyPr/>
          <a:lstStyle/>
          <a:p>
            <a:fld id="{A31295B5-7332-482A-B9D7-ABFE31AB1C05}" type="datetimeFigureOut">
              <a:rPr lang="en-GB" smtClean="0"/>
              <a:t>16/01/17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9CAFE48-139E-4789-9D41-9735ACA9774D}" type="slidenum">
              <a:rPr lang="en-GB" smtClean="0"/>
              <a:t>‹#›</a:t>
            </a:fld>
            <a:endParaRPr lang="en-GB"/>
          </a:p>
        </p:txBody>
      </p:sp>
    </p:spTree>
    <p:extLst>
      <p:ext uri="{BB962C8B-B14F-4D97-AF65-F5344CB8AC3E}">
        <p14:creationId xmlns:p14="http://schemas.microsoft.com/office/powerpoint/2010/main" val="3460336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3" cy="2311400"/>
          </a:xfrm>
        </p:spPr>
        <p:txBody>
          <a:bodyPr anchor="b"/>
          <a:lstStyle>
            <a:lvl1pPr>
              <a:defRPr sz="1800"/>
            </a:lvl1pPr>
          </a:lstStyle>
          <a:p>
            <a:r>
              <a:rPr lang="en-US"/>
              <a:t>Click to edit Master title style</a:t>
            </a:r>
            <a:endParaRPr lang="en-GB"/>
          </a:p>
        </p:txBody>
      </p:sp>
      <p:sp>
        <p:nvSpPr>
          <p:cNvPr id="3" name="Picture Placeholder 2"/>
          <p:cNvSpPr>
            <a:spLocks noGrp="1"/>
          </p:cNvSpPr>
          <p:nvPr>
            <p:ph type="pic" idx="1"/>
          </p:nvPr>
        </p:nvSpPr>
        <p:spPr>
          <a:xfrm>
            <a:off x="2915543" y="1426281"/>
            <a:ext cx="3471863" cy="7039681"/>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lang="en-GB"/>
          </a:p>
        </p:txBody>
      </p:sp>
      <p:sp>
        <p:nvSpPr>
          <p:cNvPr id="4" name="Text Placeholder 3"/>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Edit Master text styles</a:t>
            </a:r>
          </a:p>
        </p:txBody>
      </p:sp>
      <p:sp>
        <p:nvSpPr>
          <p:cNvPr id="5" name="Date Placeholder 4"/>
          <p:cNvSpPr>
            <a:spLocks noGrp="1"/>
          </p:cNvSpPr>
          <p:nvPr>
            <p:ph type="dt" sz="half" idx="10"/>
          </p:nvPr>
        </p:nvSpPr>
        <p:spPr/>
        <p:txBody>
          <a:bodyPr/>
          <a:lstStyle/>
          <a:p>
            <a:fld id="{A31295B5-7332-482A-B9D7-ABFE31AB1C05}" type="datetimeFigureOut">
              <a:rPr lang="en-GB" smtClean="0"/>
              <a:t>16/01/17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9CAFE48-139E-4789-9D41-9735ACA9774D}" type="slidenum">
              <a:rPr lang="en-GB" smtClean="0"/>
              <a:t>‹#›</a:t>
            </a:fld>
            <a:endParaRPr lang="en-GB"/>
          </a:p>
        </p:txBody>
      </p:sp>
    </p:spTree>
    <p:extLst>
      <p:ext uri="{BB962C8B-B14F-4D97-AF65-F5344CB8AC3E}">
        <p14:creationId xmlns:p14="http://schemas.microsoft.com/office/powerpoint/2010/main" val="43895437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4">
                <a:lumMod val="20000"/>
                <a:lumOff val="80000"/>
              </a:schemeClr>
            </a:gs>
            <a:gs pos="48000">
              <a:schemeClr val="accent4">
                <a:lumMod val="40000"/>
                <a:lumOff val="60000"/>
              </a:schemeClr>
            </a:gs>
            <a:gs pos="83000">
              <a:schemeClr val="accent1">
                <a:lumMod val="60000"/>
                <a:lumOff val="40000"/>
              </a:schemeClr>
            </a:gs>
            <a:gs pos="100000">
              <a:schemeClr val="accent1">
                <a:lumMod val="75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4"/>
            <a:ext cx="5915025" cy="1914702"/>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71488" y="9181395"/>
            <a:ext cx="1543050" cy="527403"/>
          </a:xfrm>
          <a:prstGeom prst="rect">
            <a:avLst/>
          </a:prstGeom>
        </p:spPr>
        <p:txBody>
          <a:bodyPr vert="horz" lIns="91440" tIns="45720" rIns="91440" bIns="45720" rtlCol="0" anchor="ctr"/>
          <a:lstStyle>
            <a:lvl1pPr algn="l">
              <a:defRPr sz="675">
                <a:solidFill>
                  <a:schemeClr val="tx1">
                    <a:tint val="75000"/>
                  </a:schemeClr>
                </a:solidFill>
              </a:defRPr>
            </a:lvl1pPr>
          </a:lstStyle>
          <a:p>
            <a:fld id="{A31295B5-7332-482A-B9D7-ABFE31AB1C05}" type="datetimeFigureOut">
              <a:rPr lang="en-GB" smtClean="0"/>
              <a:t>16/01/17</a:t>
            </a:fld>
            <a:endParaRPr lang="en-GB"/>
          </a:p>
        </p:txBody>
      </p:sp>
      <p:sp>
        <p:nvSpPr>
          <p:cNvPr id="5" name="Footer Placeholder 4"/>
          <p:cNvSpPr>
            <a:spLocks noGrp="1"/>
          </p:cNvSpPr>
          <p:nvPr>
            <p:ph type="ftr" sz="quarter" idx="3"/>
          </p:nvPr>
        </p:nvSpPr>
        <p:spPr>
          <a:xfrm>
            <a:off x="2271713" y="9181395"/>
            <a:ext cx="2314575" cy="52740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5"/>
            <a:ext cx="1543050" cy="527403"/>
          </a:xfrm>
          <a:prstGeom prst="rect">
            <a:avLst/>
          </a:prstGeom>
        </p:spPr>
        <p:txBody>
          <a:bodyPr vert="horz" lIns="91440" tIns="45720" rIns="91440" bIns="45720" rtlCol="0" anchor="ctr"/>
          <a:lstStyle>
            <a:lvl1pPr algn="r">
              <a:defRPr sz="675">
                <a:solidFill>
                  <a:schemeClr val="tx1">
                    <a:tint val="75000"/>
                  </a:schemeClr>
                </a:solidFill>
              </a:defRPr>
            </a:lvl1pPr>
          </a:lstStyle>
          <a:p>
            <a:fld id="{D9CAFE48-139E-4789-9D41-9735ACA9774D}" type="slidenum">
              <a:rPr lang="en-GB" smtClean="0"/>
              <a:t>‹#›</a:t>
            </a:fld>
            <a:endParaRPr lang="en-GB"/>
          </a:p>
        </p:txBody>
      </p:sp>
    </p:spTree>
    <p:extLst>
      <p:ext uri="{BB962C8B-B14F-4D97-AF65-F5344CB8AC3E}">
        <p14:creationId xmlns:p14="http://schemas.microsoft.com/office/powerpoint/2010/main" val="3350447183"/>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mailto:Marie.keen@edinburgh.gov.uk" TargetMode="Externa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57250" y="530721"/>
            <a:ext cx="5143500" cy="678664"/>
          </a:xfrm>
        </p:spPr>
        <p:txBody>
          <a:bodyPr>
            <a:normAutofit/>
          </a:bodyPr>
          <a:lstStyle/>
          <a:p>
            <a:r>
              <a:rPr lang="en-US" sz="3000" b="1" dirty="0"/>
              <a:t>Whistleblowing</a:t>
            </a:r>
            <a:endParaRPr lang="en-GB" sz="3000" dirty="0"/>
          </a:p>
        </p:txBody>
      </p:sp>
      <p:sp>
        <p:nvSpPr>
          <p:cNvPr id="3" name="Subtitle 2"/>
          <p:cNvSpPr>
            <a:spLocks noGrp="1"/>
          </p:cNvSpPr>
          <p:nvPr>
            <p:ph type="subTitle" idx="1"/>
          </p:nvPr>
        </p:nvSpPr>
        <p:spPr>
          <a:xfrm>
            <a:off x="857250" y="1651844"/>
            <a:ext cx="5143500" cy="6303818"/>
          </a:xfrm>
        </p:spPr>
        <p:txBody>
          <a:bodyPr>
            <a:noAutofit/>
          </a:bodyPr>
          <a:lstStyle/>
          <a:p>
            <a:pPr>
              <a:lnSpc>
                <a:spcPct val="100000"/>
              </a:lnSpc>
              <a:spcBef>
                <a:spcPts val="0"/>
              </a:spcBef>
              <a:spcAft>
                <a:spcPts val="0"/>
              </a:spcAft>
            </a:pPr>
            <a:r>
              <a:rPr lang="en-US" sz="1900" dirty="0">
                <a:solidFill>
                  <a:srgbClr val="222222"/>
                </a:solidFill>
                <a:ea typeface="Times New Roman" panose="02020603050405020304" pitchFamily="18" charset="0"/>
                <a:cs typeface="Times New Roman" panose="02020603050405020304" pitchFamily="18" charset="0"/>
              </a:rPr>
              <a:t>Early Learning and Child Care is regulated </a:t>
            </a:r>
            <a:r>
              <a:rPr lang="en-US" sz="1900" dirty="0" smtClean="0">
                <a:solidFill>
                  <a:srgbClr val="222222"/>
                </a:solidFill>
                <a:ea typeface="Times New Roman" panose="02020603050405020304" pitchFamily="18" charset="0"/>
                <a:cs typeface="Times New Roman" panose="02020603050405020304" pitchFamily="18" charset="0"/>
              </a:rPr>
              <a:t>work</a:t>
            </a:r>
            <a:r>
              <a:rPr lang="en-US" sz="1900" dirty="0">
                <a:solidFill>
                  <a:srgbClr val="222222"/>
                </a:solidFill>
                <a:ea typeface="Times New Roman" panose="02020603050405020304" pitchFamily="18" charset="0"/>
                <a:cs typeface="Times New Roman" panose="02020603050405020304" pitchFamily="18" charset="0"/>
              </a:rPr>
              <a:t>.</a:t>
            </a:r>
            <a:r>
              <a:rPr lang="en-US" sz="1900" dirty="0" smtClean="0">
                <a:solidFill>
                  <a:srgbClr val="222222"/>
                </a:solidFill>
                <a:ea typeface="Times New Roman" panose="02020603050405020304" pitchFamily="18" charset="0"/>
                <a:cs typeface="Times New Roman" panose="02020603050405020304" pitchFamily="18" charset="0"/>
              </a:rPr>
              <a:t> </a:t>
            </a:r>
            <a:r>
              <a:rPr lang="en-US" sz="1900" dirty="0">
                <a:solidFill>
                  <a:srgbClr val="222222"/>
                </a:solidFill>
                <a:ea typeface="Times New Roman" panose="02020603050405020304" pitchFamily="18" charset="0"/>
                <a:cs typeface="Times New Roman" panose="02020603050405020304" pitchFamily="18" charset="0"/>
              </a:rPr>
              <a:t>This may mean that situations arise which do not meet our legal obligations. It is the duty of all staff, under the Public Interest Disclosure Act 1998, to report:</a:t>
            </a:r>
          </a:p>
          <a:p>
            <a:pPr marL="342900" indent="-342900" algn="l">
              <a:lnSpc>
                <a:spcPct val="100000"/>
              </a:lnSpc>
              <a:spcBef>
                <a:spcPts val="0"/>
              </a:spcBef>
              <a:spcAft>
                <a:spcPts val="0"/>
              </a:spcAft>
              <a:buFont typeface="Arial" panose="020B0604020202020204" pitchFamily="34" charset="0"/>
              <a:buChar char="•"/>
            </a:pPr>
            <a:r>
              <a:rPr lang="en-US" sz="1900" dirty="0">
                <a:solidFill>
                  <a:srgbClr val="222222"/>
                </a:solidFill>
                <a:ea typeface="Times New Roman" panose="02020603050405020304" pitchFamily="18" charset="0"/>
                <a:cs typeface="Times New Roman" panose="02020603050405020304" pitchFamily="18" charset="0"/>
              </a:rPr>
              <a:t>a criminal offence</a:t>
            </a:r>
          </a:p>
          <a:p>
            <a:pPr marL="342900" indent="-342900" algn="l">
              <a:lnSpc>
                <a:spcPct val="100000"/>
              </a:lnSpc>
              <a:spcBef>
                <a:spcPts val="0"/>
              </a:spcBef>
              <a:spcAft>
                <a:spcPts val="0"/>
              </a:spcAft>
              <a:buFont typeface="Arial" panose="020B0604020202020204" pitchFamily="34" charset="0"/>
              <a:buChar char="•"/>
            </a:pPr>
            <a:r>
              <a:rPr lang="en-US" sz="1900" dirty="0">
                <a:solidFill>
                  <a:srgbClr val="222222"/>
                </a:solidFill>
                <a:ea typeface="Times New Roman" panose="02020603050405020304" pitchFamily="18" charset="0"/>
                <a:cs typeface="Times New Roman" panose="02020603050405020304" pitchFamily="18" charset="0"/>
              </a:rPr>
              <a:t>a danger in the environment</a:t>
            </a:r>
          </a:p>
          <a:p>
            <a:pPr marL="342900" indent="-342900" algn="l">
              <a:lnSpc>
                <a:spcPct val="100000"/>
              </a:lnSpc>
              <a:spcBef>
                <a:spcPts val="0"/>
              </a:spcBef>
              <a:spcAft>
                <a:spcPts val="0"/>
              </a:spcAft>
              <a:buFont typeface="Arial" panose="020B0604020202020204" pitchFamily="34" charset="0"/>
              <a:buChar char="•"/>
            </a:pPr>
            <a:r>
              <a:rPr lang="en-US" sz="1900" dirty="0">
                <a:solidFill>
                  <a:srgbClr val="222222"/>
                </a:solidFill>
                <a:ea typeface="Times New Roman" panose="02020603050405020304" pitchFamily="18" charset="0"/>
                <a:cs typeface="Times New Roman" panose="02020603050405020304" pitchFamily="18" charset="0"/>
              </a:rPr>
              <a:t>a failure to comply with a legal obligation</a:t>
            </a:r>
          </a:p>
          <a:p>
            <a:pPr marL="342900" indent="-342900" algn="l">
              <a:lnSpc>
                <a:spcPct val="100000"/>
              </a:lnSpc>
              <a:spcBef>
                <a:spcPts val="0"/>
              </a:spcBef>
              <a:spcAft>
                <a:spcPts val="0"/>
              </a:spcAft>
              <a:buFont typeface="Arial" panose="020B0604020202020204" pitchFamily="34" charset="0"/>
              <a:buChar char="•"/>
            </a:pPr>
            <a:r>
              <a:rPr lang="en-US" sz="1900" dirty="0">
                <a:solidFill>
                  <a:srgbClr val="222222"/>
                </a:solidFill>
                <a:ea typeface="Times New Roman" panose="02020603050405020304" pitchFamily="18" charset="0"/>
                <a:cs typeface="Times New Roman" panose="02020603050405020304" pitchFamily="18" charset="0"/>
              </a:rPr>
              <a:t>or a deliberate concealment of the above</a:t>
            </a:r>
          </a:p>
          <a:p>
            <a:pPr>
              <a:lnSpc>
                <a:spcPct val="100000"/>
              </a:lnSpc>
              <a:spcBef>
                <a:spcPts val="0"/>
              </a:spcBef>
              <a:spcAft>
                <a:spcPts val="0"/>
              </a:spcAft>
            </a:pPr>
            <a:endParaRPr lang="en-GB" sz="1900" dirty="0">
              <a:ea typeface="Calibri" panose="020F0502020204030204" pitchFamily="34" charset="0"/>
              <a:cs typeface="Times New Roman" panose="02020603050405020304" pitchFamily="18" charset="0"/>
            </a:endParaRPr>
          </a:p>
          <a:p>
            <a:pPr>
              <a:lnSpc>
                <a:spcPct val="100000"/>
              </a:lnSpc>
              <a:spcBef>
                <a:spcPts val="0"/>
              </a:spcBef>
              <a:spcAft>
                <a:spcPts val="0"/>
              </a:spcAft>
            </a:pPr>
            <a:r>
              <a:rPr lang="en-US" sz="1900" dirty="0">
                <a:solidFill>
                  <a:srgbClr val="222222"/>
                </a:solidFill>
                <a:ea typeface="Times New Roman" panose="02020603050405020304" pitchFamily="18" charset="0"/>
                <a:cs typeface="Times New Roman" panose="02020603050405020304" pitchFamily="18" charset="0"/>
              </a:rPr>
              <a:t>The first contact in the event that you need to make a report is the Manager or The Chairperson of the Parent Committee. If this is not suitable then speak to Sonia Priest at the Care Inspectorate (0131 653 4100) or Marie Keen, our Quality Improvement Officer </a:t>
            </a:r>
            <a:r>
              <a:rPr lang="en-US" sz="1900" dirty="0" smtClean="0">
                <a:solidFill>
                  <a:srgbClr val="222222"/>
                </a:solidFill>
                <a:ea typeface="Times New Roman" panose="02020603050405020304" pitchFamily="18" charset="0"/>
                <a:cs typeface="Times New Roman" panose="02020603050405020304" pitchFamily="18" charset="0"/>
              </a:rPr>
              <a:t>(</a:t>
            </a:r>
            <a:r>
              <a:rPr lang="en-GB" sz="1900" dirty="0" smtClean="0"/>
              <a:t>0131 </a:t>
            </a:r>
            <a:r>
              <a:rPr lang="en-GB" sz="1900" dirty="0"/>
              <a:t>469 </a:t>
            </a:r>
            <a:r>
              <a:rPr lang="en-GB" sz="1900" dirty="0" smtClean="0"/>
              <a:t>3224) </a:t>
            </a:r>
            <a:r>
              <a:rPr lang="en-US" sz="1900" dirty="0" smtClean="0">
                <a:solidFill>
                  <a:srgbClr val="222222"/>
                </a:solidFill>
                <a:ea typeface="Times New Roman" panose="02020603050405020304" pitchFamily="18" charset="0"/>
                <a:cs typeface="Times New Roman" panose="02020603050405020304" pitchFamily="18" charset="0"/>
              </a:rPr>
              <a:t>(</a:t>
            </a:r>
            <a:r>
              <a:rPr lang="en-US" sz="1900" dirty="0">
                <a:solidFill>
                  <a:srgbClr val="222222"/>
                </a:solidFill>
                <a:ea typeface="Times New Roman" panose="02020603050405020304" pitchFamily="18" charset="0"/>
                <a:cs typeface="Times New Roman" panose="02020603050405020304" pitchFamily="18" charset="0"/>
                <a:hlinkClick r:id="rId2"/>
              </a:rPr>
              <a:t>Marie.keen@edinburgh.gov.uk</a:t>
            </a:r>
            <a:r>
              <a:rPr lang="en-US" sz="1900" dirty="0">
                <a:solidFill>
                  <a:srgbClr val="222222"/>
                </a:solidFill>
                <a:ea typeface="Times New Roman" panose="02020603050405020304" pitchFamily="18" charset="0"/>
                <a:cs typeface="Times New Roman" panose="02020603050405020304" pitchFamily="18" charset="0"/>
              </a:rPr>
              <a:t>)</a:t>
            </a:r>
          </a:p>
          <a:p>
            <a:pPr>
              <a:lnSpc>
                <a:spcPct val="100000"/>
              </a:lnSpc>
              <a:spcBef>
                <a:spcPts val="0"/>
              </a:spcBef>
              <a:spcAft>
                <a:spcPts val="0"/>
              </a:spcAft>
            </a:pPr>
            <a:endParaRPr lang="en-US" sz="1900" dirty="0">
              <a:solidFill>
                <a:srgbClr val="222222"/>
              </a:solidFill>
              <a:ea typeface="Times New Roman" panose="02020603050405020304" pitchFamily="18" charset="0"/>
              <a:cs typeface="Times New Roman" panose="02020603050405020304" pitchFamily="18" charset="0"/>
            </a:endParaRPr>
          </a:p>
          <a:p>
            <a:pPr>
              <a:lnSpc>
                <a:spcPct val="100000"/>
              </a:lnSpc>
              <a:spcBef>
                <a:spcPts val="0"/>
              </a:spcBef>
              <a:spcAft>
                <a:spcPts val="0"/>
              </a:spcAft>
            </a:pPr>
            <a:endParaRPr lang="en-US" sz="1900" dirty="0">
              <a:solidFill>
                <a:srgbClr val="222222"/>
              </a:solidFill>
              <a:ea typeface="Times New Roman" panose="02020603050405020304" pitchFamily="18" charset="0"/>
              <a:cs typeface="Times New Roman" panose="02020603050405020304" pitchFamily="18" charset="0"/>
            </a:endParaRPr>
          </a:p>
          <a:p>
            <a:pPr algn="l">
              <a:lnSpc>
                <a:spcPct val="100000"/>
              </a:lnSpc>
              <a:spcBef>
                <a:spcPts val="0"/>
              </a:spcBef>
              <a:spcAft>
                <a:spcPts val="0"/>
              </a:spcAft>
            </a:pPr>
            <a:r>
              <a:rPr lang="en-US" sz="1300" dirty="0">
                <a:solidFill>
                  <a:srgbClr val="222222"/>
                </a:solidFill>
                <a:ea typeface="Times New Roman" panose="02020603050405020304" pitchFamily="18" charset="0"/>
                <a:cs typeface="Times New Roman" panose="02020603050405020304" pitchFamily="18" charset="0"/>
              </a:rPr>
              <a:t>Date:             </a:t>
            </a:r>
            <a:r>
              <a:rPr lang="en-US" sz="1300" dirty="0" smtClean="0">
                <a:solidFill>
                  <a:srgbClr val="222222"/>
                </a:solidFill>
                <a:ea typeface="Times New Roman" panose="02020603050405020304" pitchFamily="18" charset="0"/>
                <a:cs typeface="Times New Roman" panose="02020603050405020304" pitchFamily="18" charset="0"/>
              </a:rPr>
              <a:t>		Signature</a:t>
            </a:r>
            <a:r>
              <a:rPr lang="en-US" sz="1300" dirty="0">
                <a:solidFill>
                  <a:srgbClr val="222222"/>
                </a:solidFill>
                <a:ea typeface="Times New Roman" panose="02020603050405020304" pitchFamily="18" charset="0"/>
                <a:cs typeface="Times New Roman" panose="02020603050405020304" pitchFamily="18" charset="0"/>
              </a:rPr>
              <a:t>:                     </a:t>
            </a:r>
            <a:r>
              <a:rPr lang="en-US" sz="1300" dirty="0" smtClean="0">
                <a:solidFill>
                  <a:srgbClr val="222222"/>
                </a:solidFill>
                <a:ea typeface="Times New Roman" panose="02020603050405020304" pitchFamily="18" charset="0"/>
                <a:cs typeface="Times New Roman" panose="02020603050405020304" pitchFamily="18" charset="0"/>
              </a:rPr>
              <a:t>			Role:</a:t>
            </a:r>
          </a:p>
          <a:p>
            <a:pPr>
              <a:lnSpc>
                <a:spcPct val="100000"/>
              </a:lnSpc>
              <a:spcBef>
                <a:spcPts val="0"/>
              </a:spcBef>
              <a:spcAft>
                <a:spcPts val="0"/>
              </a:spcAft>
            </a:pPr>
            <a:endParaRPr lang="en-US" sz="1900" dirty="0">
              <a:solidFill>
                <a:srgbClr val="222222"/>
              </a:solidFill>
              <a:ea typeface="Times New Roman" panose="02020603050405020304" pitchFamily="18" charset="0"/>
              <a:cs typeface="Times New Roman" panose="02020603050405020304" pitchFamily="18" charset="0"/>
            </a:endParaRPr>
          </a:p>
          <a:p>
            <a:pPr>
              <a:lnSpc>
                <a:spcPct val="100000"/>
              </a:lnSpc>
              <a:spcBef>
                <a:spcPts val="0"/>
              </a:spcBef>
              <a:spcAft>
                <a:spcPts val="0"/>
              </a:spcAft>
            </a:pPr>
            <a:r>
              <a:rPr lang="en-US" sz="1900" dirty="0">
                <a:solidFill>
                  <a:srgbClr val="222222"/>
                </a:solidFill>
                <a:ea typeface="Times New Roman" panose="02020603050405020304" pitchFamily="18" charset="0"/>
                <a:cs typeface="Times New Roman" panose="02020603050405020304" pitchFamily="18" charset="0"/>
              </a:rPr>
              <a:t> This policy will be updated by Jane during November 2017</a:t>
            </a:r>
            <a:endParaRPr lang="en-GB" sz="1900" dirty="0">
              <a:ea typeface="Calibri" panose="020F0502020204030204" pitchFamily="34" charset="0"/>
              <a:cs typeface="Times New Roman" panose="02020603050405020304" pitchFamily="18" charset="0"/>
            </a:endParaRPr>
          </a:p>
          <a:p>
            <a:pPr>
              <a:lnSpc>
                <a:spcPct val="100000"/>
              </a:lnSpc>
              <a:spcBef>
                <a:spcPts val="0"/>
              </a:spcBef>
            </a:pPr>
            <a:endParaRPr lang="en-GB" sz="19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8606590"/>
            <a:ext cx="6858000" cy="1299410"/>
          </a:xfrm>
          <a:prstGeom prst="rect">
            <a:avLst/>
          </a:prstGeom>
        </p:spPr>
      </p:pic>
    </p:spTree>
    <p:extLst>
      <p:ext uri="{BB962C8B-B14F-4D97-AF65-F5344CB8AC3E}">
        <p14:creationId xmlns:p14="http://schemas.microsoft.com/office/powerpoint/2010/main" val="17203112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TotalTime>
  <Words>129</Words>
  <Application>Microsoft Macintosh PowerPoint</Application>
  <PresentationFormat>A4 Paper (210x297 mm)</PresentationFormat>
  <Paragraphs>13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Whistleblowing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CAMERON Iain</dc:creator>
  <cp:lastModifiedBy>Shiefra</cp:lastModifiedBy>
  <cp:revision>7</cp:revision>
  <dcterms:created xsi:type="dcterms:W3CDTF">2017-01-03T13:23:39Z</dcterms:created>
  <dcterms:modified xsi:type="dcterms:W3CDTF">2017-01-16T23:50:06Z</dcterms:modified>
</cp:coreProperties>
</file>